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http://customooxmlschemas.google.com/">
      <go:slidesCustomData xmlns:go="http://customooxmlschemas.google.com/" r:id="rId29" roundtripDataSignature="AMtx7mj451zLmAV6qWdGk1jpVur04DD1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3a1bda1b1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3a1bda1b1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a1bda1b1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3a1bda1b1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3a1bda1b1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3a1bda1b1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3a1bda1b1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3a1bda1b1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3a1bda1b1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3a1bda1b1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3a1bda1b17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3a1bda1b17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3a1bda1b1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3a1bda1b1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3a1bda1b1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3a1bda1b1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3a1bda1b17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3a1bda1b1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3a1bda1b17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3a1bda1b1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3a1bda1b17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3a1bda1b17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3a1bda1b1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3a1bda1b1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398d318d51_0_1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398d318d51_0_1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3a1bda1b17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3a1bda1b1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398d318d5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2398d318d5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/>
          <p:nvPr>
            <p:ph type="ctrTitle"/>
          </p:nvPr>
        </p:nvSpPr>
        <p:spPr>
          <a:xfrm>
            <a:off x="628649" y="1276560"/>
            <a:ext cx="78867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9"/>
          <p:cNvSpPr txBox="1"/>
          <p:nvPr>
            <p:ph idx="1" type="subTitle"/>
          </p:nvPr>
        </p:nvSpPr>
        <p:spPr>
          <a:xfrm>
            <a:off x="628650" y="1831952"/>
            <a:ext cx="7886700" cy="25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4343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34343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9"/>
          <p:cNvSpPr txBox="1"/>
          <p:nvPr/>
        </p:nvSpPr>
        <p:spPr>
          <a:xfrm>
            <a:off x="506627" y="3089189"/>
            <a:ext cx="138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Page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4" name="Google Shape;14;p29"/>
          <p:cNvSpPr txBox="1"/>
          <p:nvPr>
            <p:ph idx="11" type="ftr"/>
          </p:nvPr>
        </p:nvSpPr>
        <p:spPr>
          <a:xfrm>
            <a:off x="2789802" y="4767263"/>
            <a:ext cx="343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Leer">
  <p:cSld name="1_Le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34343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34343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34343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34343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34343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34343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34343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34343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34343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Seite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49" name="Google Shape;49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11" y="3052"/>
            <a:ext cx="9157088" cy="5152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enutzerdefiniertes Layout">
  <p:cSld name="Benutzerdefiniertes Layou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4659"/>
            <a:ext cx="9144000" cy="514502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1"/>
          <p:cNvSpPr txBox="1"/>
          <p:nvPr>
            <p:ph type="ctrTitle"/>
          </p:nvPr>
        </p:nvSpPr>
        <p:spPr>
          <a:xfrm>
            <a:off x="737574" y="4029912"/>
            <a:ext cx="78867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">
  <p:cSld name="Titel und Inhal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612238" y="1268928"/>
            <a:ext cx="78867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32"/>
          <p:cNvSpPr txBox="1"/>
          <p:nvPr>
            <p:ph idx="1" type="body"/>
          </p:nvPr>
        </p:nvSpPr>
        <p:spPr>
          <a:xfrm>
            <a:off x="628650" y="1831952"/>
            <a:ext cx="7886700" cy="25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11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43433"/>
              </a:buClr>
              <a:buSzPts val="1300"/>
              <a:buFont typeface="Arial"/>
              <a:buChar char="»"/>
              <a:defRPr b="0" i="0" sz="1300" u="none" cap="none" strike="noStrike">
                <a:solidFill>
                  <a:srgbClr val="34343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3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Page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6" name="Google Shape;26;p32"/>
          <p:cNvSpPr txBox="1"/>
          <p:nvPr>
            <p:ph idx="11" type="ftr"/>
          </p:nvPr>
        </p:nvSpPr>
        <p:spPr>
          <a:xfrm>
            <a:off x="2789802" y="4767263"/>
            <a:ext cx="343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schnittsüberschrift">
  <p:cSld name="Abschnittsüberschrif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3"/>
          <p:cNvSpPr txBox="1"/>
          <p:nvPr>
            <p:ph type="title"/>
          </p:nvPr>
        </p:nvSpPr>
        <p:spPr>
          <a:xfrm>
            <a:off x="628649" y="1276560"/>
            <a:ext cx="78867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" type="body"/>
          </p:nvPr>
        </p:nvSpPr>
        <p:spPr>
          <a:xfrm>
            <a:off x="628650" y="1831952"/>
            <a:ext cx="7886700" cy="25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11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B8B2D"/>
              </a:buClr>
              <a:buSzPts val="1300"/>
              <a:buFont typeface="Arial"/>
              <a:buChar char="»"/>
              <a:defRPr b="0" i="0" sz="1300" u="none" cap="none" strike="noStrike">
                <a:solidFill>
                  <a:srgbClr val="EB8B2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3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Page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31" name="Google Shape;31;p33"/>
          <p:cNvSpPr txBox="1"/>
          <p:nvPr>
            <p:ph idx="11" type="ftr"/>
          </p:nvPr>
        </p:nvSpPr>
        <p:spPr>
          <a:xfrm>
            <a:off x="2789802" y="4767263"/>
            <a:ext cx="343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ei Inhalte">
  <p:cSld name="Zwei Inhalte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4"/>
          <p:cNvSpPr txBox="1"/>
          <p:nvPr>
            <p:ph type="title"/>
          </p:nvPr>
        </p:nvSpPr>
        <p:spPr>
          <a:xfrm>
            <a:off x="628649" y="1271605"/>
            <a:ext cx="78867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" type="body"/>
          </p:nvPr>
        </p:nvSpPr>
        <p:spPr>
          <a:xfrm>
            <a:off x="628650" y="1831952"/>
            <a:ext cx="3886200" cy="25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43433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4343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34"/>
          <p:cNvSpPr txBox="1"/>
          <p:nvPr>
            <p:ph idx="2" type="body"/>
          </p:nvPr>
        </p:nvSpPr>
        <p:spPr>
          <a:xfrm>
            <a:off x="4629150" y="1831952"/>
            <a:ext cx="3886200" cy="2522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43433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34343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3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Page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37" name="Google Shape;37;p34"/>
          <p:cNvSpPr txBox="1"/>
          <p:nvPr>
            <p:ph idx="11" type="ftr"/>
          </p:nvPr>
        </p:nvSpPr>
        <p:spPr>
          <a:xfrm>
            <a:off x="2789802" y="4767263"/>
            <a:ext cx="343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r Titel">
  <p:cSld name="Nur Titel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5"/>
          <p:cNvSpPr txBox="1"/>
          <p:nvPr/>
        </p:nvSpPr>
        <p:spPr>
          <a:xfrm>
            <a:off x="628649" y="1276560"/>
            <a:ext cx="78867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b="0" i="0" lang="de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Mastertitelformat bearbeiten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3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Page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41" name="Google Shape;41;p35"/>
          <p:cNvSpPr txBox="1"/>
          <p:nvPr>
            <p:ph idx="11" type="ftr"/>
          </p:nvPr>
        </p:nvSpPr>
        <p:spPr>
          <a:xfrm>
            <a:off x="2789802" y="4767263"/>
            <a:ext cx="343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enutzerdefiniertes Layout">
  <p:cSld name="1_Benutzerdefiniertes Layou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524"/>
            <a:ext cx="9144000" cy="514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er" typ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Page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46" name="Google Shape;46;p37"/>
          <p:cNvSpPr txBox="1"/>
          <p:nvPr>
            <p:ph idx="11" type="ftr"/>
          </p:nvPr>
        </p:nvSpPr>
        <p:spPr>
          <a:xfrm>
            <a:off x="2789802" y="4767263"/>
            <a:ext cx="343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705" y="0"/>
            <a:ext cx="9138589" cy="514807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2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Page </a:t>
            </a: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8" name="Google Shape;8;p28"/>
          <p:cNvSpPr txBox="1"/>
          <p:nvPr>
            <p:ph idx="11" type="ftr"/>
          </p:nvPr>
        </p:nvSpPr>
        <p:spPr>
          <a:xfrm>
            <a:off x="2789802" y="4767263"/>
            <a:ext cx="343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Relationship Id="rId9" Type="http://schemas.openxmlformats.org/officeDocument/2006/relationships/image" Target="../media/image16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13.png"/><Relationship Id="rId8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28.png"/><Relationship Id="rId10" Type="http://schemas.openxmlformats.org/officeDocument/2006/relationships/image" Target="../media/image24.png"/><Relationship Id="rId9" Type="http://schemas.openxmlformats.org/officeDocument/2006/relationships/image" Target="../media/image31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21.png"/><Relationship Id="rId8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image" Target="../media/image29.png"/><Relationship Id="rId7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e.wikipedia.org/wiki/Operationsverst%C3%A4rker" TargetMode="External"/><Relationship Id="rId4" Type="http://schemas.openxmlformats.org/officeDocument/2006/relationships/hyperlink" Target="https://de.wikipedia.org/wiki/Tiefpass#/media/Datei:Aktiver_Tiefpass.png" TargetMode="External"/><Relationship Id="rId5" Type="http://schemas.openxmlformats.org/officeDocument/2006/relationships/hyperlink" Target="https://www.elektronik-kompendium.de/sites/bau/1101211.htm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23.png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13.png"/><Relationship Id="rId5" Type="http://schemas.openxmlformats.org/officeDocument/2006/relationships/image" Target="../media/image22.png"/><Relationship Id="rId6" Type="http://schemas.openxmlformats.org/officeDocument/2006/relationships/image" Target="../media/image14.png"/><Relationship Id="rId7" Type="http://schemas.openxmlformats.org/officeDocument/2006/relationships/image" Target="../media/image10.png"/><Relationship Id="rId8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628649" y="1276560"/>
            <a:ext cx="78867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de"/>
              <a:t>Versuch 1 Halbleiterbauelemente</a:t>
            </a:r>
            <a:endParaRPr/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628650" y="1831952"/>
            <a:ext cx="7886700" cy="25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de"/>
              <a:t>von Robin Hoffmann und Arik Bürkle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g23a1bda1b17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550" y="0"/>
            <a:ext cx="7314901" cy="44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23a1bda1b17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050" y="0"/>
            <a:ext cx="7309901" cy="445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3a1bda1b17_0_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de" sz="2000"/>
              <a:t>Nicht-Invertierender Operationsverstärker</a:t>
            </a:r>
            <a:endParaRPr b="1" sz="2000"/>
          </a:p>
        </p:txBody>
      </p:sp>
      <p:pic>
        <p:nvPicPr>
          <p:cNvPr id="132" name="Google Shape;132;g23a1bda1b17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513" y="1642650"/>
            <a:ext cx="2847975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mathml&quot;:&quot;&lt;math style=\&quot;font-family:stix;font-size:16px;\&quot; xmlns=\&quot;http://www.w3.org/1998/Math/MathML\&quot;&gt;&lt;mstyle mathsize=\&quot;16px\&quot;&gt;&lt;msub&gt;&lt;mi&gt;U&lt;/mi&gt;&lt;mi&gt;A&lt;/mi&gt;&lt;/msub&gt;&lt;mo&gt;=&lt;/mo&gt;&lt;mfenced&gt;&lt;mrow&gt;&lt;mn&gt;1&lt;/mn&gt;&lt;mo&gt;+&lt;/mo&gt;&lt;mfrac&gt;&lt;msub&gt;&lt;mi&gt;R&lt;/mi&gt;&lt;mn&gt;2&lt;/mn&gt;&lt;/msub&gt;&lt;msub&gt;&lt;mi&gt;R&lt;/mi&gt;&lt;mn&gt;1&lt;/mn&gt;&lt;/msub&gt;&lt;/mfrac&gt;&lt;/mrow&gt;&lt;/mfenced&gt;&lt;msub&gt;&lt;mi&gt;U&lt;/mi&gt;&lt;mi&gt;E&lt;/mi&gt;&lt;/msub&gt;&lt;/mstyle&gt;&lt;/math&gt;&quot;,&quot;truncated&quot;:false}" id="133" name="Google Shape;133;g23a1bda1b17_0_25" title="U unterer Index A gleich Klammer öffnen 1 plus R unterer Index 2 geteilt durch R unterer Index 1 Klammer schließen U unterer Index 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5746" y="1351072"/>
            <a:ext cx="1562608" cy="6258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mathml&quot;:&quot;&lt;math style=\&quot;font-family:stix;font-size:16px;\&quot; xmlns=\&quot;http://www.w3.org/1998/Math/MathML\&quot;&gt;&lt;mstyle mathsize=\&quot;16px\&quot;&gt;&lt;msub&gt;&lt;mi&gt;R&lt;/mi&gt;&lt;mn&gt;1&lt;/mn&gt;&lt;/msub&gt;&lt;mo&gt;=&lt;/mo&gt;&lt;mn&gt;10&lt;/mn&gt;&lt;mi&gt;k&lt;/mi&gt;&lt;mi&gt;&amp;#x3A9;&lt;/mi&gt;&lt;/mstyle&gt;&lt;/math&gt;&quot;,&quot;truncated&quot;:false}" id="134" name="Google Shape;134;g23a1bda1b17_0_25" title="R unterer Index 1 gleich 10 k omega groß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9159" y="2220304"/>
            <a:ext cx="875792" cy="2255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mathml&quot;:&quot;&lt;math style=\&quot;font-family:stix;font-size:16px;\&quot; xmlns=\&quot;http://www.w3.org/1998/Math/MathML\&quot;&gt;&lt;mstyle mathsize=\&quot;16px\&quot;&gt;&lt;msub&gt;&lt;mi&gt;R&lt;/mi&gt;&lt;mn&gt;2&lt;/mn&gt;&lt;/msub&gt;&lt;mo&gt;&amp;#x2248;&lt;/mo&gt;&lt;mn&gt;10&lt;/mn&gt;&lt;mi&gt;k&lt;/mi&gt;&lt;mi&gt;&amp;#x3A9;&lt;/mi&gt;&lt;/mstyle&gt;&lt;/math&gt;&quot;,&quot;truncated&quot;:false}" id="135" name="Google Shape;135;g23a1bda1b17_0_25" title="R unterer Index 2 fast gleich 10 k omega groß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4084" y="2688192"/>
            <a:ext cx="914400" cy="2255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mathml&quot;:&quot;&lt;math style=\&quot;font-family:stix;font-size:16px;\&quot; xmlns=\&quot;http://www.w3.org/1998/Math/MathML\&quot;&gt;&lt;mstyle mathsize=\&quot;16px\&quot;&gt;&lt;msub&gt;&lt;mi&gt;R&lt;/mi&gt;&lt;mn&gt;2&lt;/mn&gt;&lt;/msub&gt;&lt;mo&gt;&amp;#x2248;&lt;/mo&gt;&lt;mn&gt;100&lt;/mn&gt;&lt;mi&gt;k&lt;/mi&gt;&lt;mi&gt;&amp;#x3A9;&lt;/mi&gt;&lt;/mstyle&gt;&lt;/math&gt;&quot;,&quot;truncated&quot;:false}" id="136" name="Google Shape;136;g23a1bda1b17_0_25" title="R unterer Index 2 fast gleich 100 k omega groß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54959" y="2689217"/>
            <a:ext cx="1016000" cy="2255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mathml&quot;:&quot;&lt;math style=\&quot;font-family:stix;font-size:16px;\&quot; xmlns=\&quot;http://www.w3.org/1998/Math/MathML\&quot;&gt;&lt;mstyle mathsize=\&quot;16px\&quot;&gt;&lt;msub&gt;&lt;mi&gt;U&lt;/mi&gt;&lt;mi&gt;A&lt;/mi&gt;&lt;/msub&gt;&lt;mo&gt;=&lt;/mo&gt;&lt;mn&gt;2&lt;/mn&gt;&lt;msub&gt;&lt;mi&gt;U&lt;/mi&gt;&lt;mi&gt;E&lt;/mi&gt;&lt;/msub&gt;&lt;/mstyle&gt;&lt;/math&gt;&quot;,&quot;truncated&quot;:false}" id="137" name="Google Shape;137;g23a1bda1b17_0_25" title="U unterer Index A gleich 2 U unterer Index E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3696" y="3686697"/>
            <a:ext cx="835152" cy="2214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mathml&quot;:&quot;&lt;math style=\&quot;font-family:stix;font-size:16px;\&quot; xmlns=\&quot;http://www.w3.org/1998/Math/MathML\&quot;&gt;&lt;mstyle mathsize=\&quot;16px\&quot;&gt;&lt;msub&gt;&lt;mi&gt;U&lt;/mi&gt;&lt;mi&gt;A&lt;/mi&gt;&lt;/msub&gt;&lt;mo&gt;=&lt;/mo&gt;&lt;mn&gt;11&lt;/mn&gt;&lt;msub&gt;&lt;mi&gt;U&lt;/mi&gt;&lt;mi&gt;E&lt;/mi&gt;&lt;/msub&gt;&lt;/mstyle&gt;&lt;/math&gt;&quot;,&quot;truncated&quot;:false}" id="138" name="Google Shape;138;g23a1bda1b17_0_25" title="U unterer Index A gleich 11 U unterer Index E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34196" y="3685672"/>
            <a:ext cx="936752" cy="22352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23a1bda1b17_0_25"/>
          <p:cNvSpPr/>
          <p:nvPr/>
        </p:nvSpPr>
        <p:spPr>
          <a:xfrm>
            <a:off x="1048175" y="3090225"/>
            <a:ext cx="286200" cy="420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23a1bda1b17_0_25"/>
          <p:cNvSpPr/>
          <p:nvPr/>
        </p:nvSpPr>
        <p:spPr>
          <a:xfrm>
            <a:off x="2919850" y="3090225"/>
            <a:ext cx="286200" cy="420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g23a1bda1b17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295" y="4"/>
            <a:ext cx="7223399" cy="444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g23a1bda1b17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857" y="5"/>
            <a:ext cx="7208301" cy="445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3a1bda1b17_0_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de" sz="2000"/>
              <a:t>Integrierender</a:t>
            </a:r>
            <a:r>
              <a:rPr b="1" lang="de" sz="2000"/>
              <a:t> Operationsverstärker</a:t>
            </a:r>
            <a:endParaRPr b="1" sz="2000"/>
          </a:p>
        </p:txBody>
      </p:sp>
      <p:pic>
        <p:nvPicPr>
          <p:cNvPr id="156" name="Google Shape;156;g23a1bda1b17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0372" y="1152475"/>
            <a:ext cx="3461924" cy="24499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mathml&quot;:&quot;&lt;math style=\&quot;font-family:stix;font-size:16px;\&quot; xmlns=\&quot;http://www.w3.org/1998/Math/MathML\&quot;&gt;&lt;mstyle mathsize=\&quot;16px\&quot;&gt;&lt;msub&gt;&lt;mi&gt;U&lt;/mi&gt;&lt;mi&gt;A&lt;/mi&gt;&lt;/msub&gt;&lt;mo&gt;=&lt;/mo&gt;&lt;mfrac&gt;&lt;mn&gt;1&lt;/mn&gt;&lt;mrow&gt;&lt;mi&gt;C&lt;/mi&gt;&lt;mi&gt;R&lt;/mi&gt;&lt;/mrow&gt;&lt;/mfrac&gt;&lt;msubsup&gt;&lt;mo&gt;&amp;#x222B;&lt;/mo&gt;&lt;msub&gt;&lt;mi&gt;t&lt;/mi&gt;&lt;mn&gt;0&lt;/mn&gt;&lt;/msub&gt;&lt;msub&gt;&lt;mi&gt;t&lt;/mi&gt;&lt;mn&gt;1&lt;/mn&gt;&lt;/msub&gt;&lt;/msubsup&gt;&lt;msub&gt;&lt;mi&gt;U&lt;/mi&gt;&lt;mi&gt;E&lt;/mi&gt;&lt;/msub&gt;&lt;mfenced&gt;&lt;mi&gt;t&lt;/mi&gt;&lt;/mfenced&gt;&lt;mo&gt;d&lt;/mo&gt;&lt;mi&gt;t&lt;/mi&gt;&lt;/mstyle&gt;&lt;/math&gt;&quot;,&quot;truncated&quot;:false}" id="157" name="Google Shape;157;g23a1bda1b17_0_43" title="U unterer Index A gleich Zähler 1 geteilt durch Nenner C R Bruchergebnis integral unterer Index t unterer Index 0 Ende unterer Index oberer Index t unterer Index 1 Ende oberer Index U unterer Index E Klammer öffnen t Klammer schließen d 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746" y="1367897"/>
            <a:ext cx="2048256" cy="6421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mathml&quot;:&quot;&lt;math style=\&quot;font-family:stix;font-size:16px;\&quot; xmlns=\&quot;http://www.w3.org/1998/Math/MathML\&quot;&gt;&lt;mstyle mathsize=\&quot;16px\&quot;&gt;&lt;mi&gt;R&lt;/mi&gt;&lt;mo&gt;&amp;#x2248;&lt;/mo&gt;&lt;mn&gt;10&lt;/mn&gt;&lt;mi&gt;k&lt;/mi&gt;&lt;mi&gt;&amp;#x3A9;&lt;/mi&gt;&lt;/mstyle&gt;&lt;/math&gt;&quot;,&quot;truncated&quot;:false}" id="158" name="Google Shape;158;g23a1bda1b17_0_43" title="R fast gleich 10 k omega groß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7634" y="1225667"/>
            <a:ext cx="822960" cy="142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mathml&quot;:&quot;&lt;math style=\&quot;font-family:stix;font-size:16px;\&quot; xmlns=\&quot;http://www.w3.org/1998/Math/MathML\&quot;&gt;&lt;mstyle mathsize=\&quot;16px\&quot;&gt;&lt;mi&gt;C&lt;/mi&gt;&lt;mo&gt;&amp;#x2248;&lt;/mo&gt;&lt;mn&gt;3&lt;/mn&gt;&lt;mo&gt;,&lt;/mo&gt;&lt;mn&gt;2&lt;/mn&gt;&lt;mi&gt;n&lt;/mi&gt;&lt;mi&gt;F&lt;/mi&gt;&lt;/mstyle&gt;&lt;/math&gt;&quot;,&quot;truncated&quot;:false}" id="159" name="Google Shape;159;g23a1bda1b17_0_43" title="C fast gleich 3 Komma 2 n 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86996" y="1845417"/>
            <a:ext cx="904240" cy="1645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mathml&quot;:&quot;&lt;math style=\&quot;font-family:stix;font-size:16px;\&quot; xmlns=\&quot;http://www.w3.org/1998/Math/MathML\&quot;&gt;&lt;mstyle mathsize=\&quot;16px\&quot;&gt;&lt;msub&gt;&lt;mi&gt;U&lt;/mi&gt;&lt;mi&gt;E&lt;/mi&gt;&lt;/msub&gt;&lt;mo&gt;=&lt;/mo&gt;&lt;mn&gt;1&lt;/mn&gt;&lt;mi&gt;V&lt;/mi&gt;&lt;mo&gt;&amp;#xB7;&lt;/mo&gt;&lt;mi&gt;S&lt;/mi&gt;&lt;mi&gt;g&lt;/mi&gt;&lt;mi&gt;n&lt;/mi&gt;&lt;mfenced&gt;&lt;mi&gt;t&lt;/mi&gt;&lt;/mfenced&gt;&lt;/mstyle&gt;&lt;/math&gt;&quot;,&quot;truncated&quot;:false}" id="160" name="Google Shape;160;g23a1bda1b17_0_43" title="U unterer Index E gleich 1 V mal S g n Klammer öffnen t Klammer schließen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421" y="2748909"/>
            <a:ext cx="1465072" cy="223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mathml&quot;:&quot;&lt;math style=\&quot;font-family:stix;font-size:16px;\&quot; xmlns=\&quot;http://www.w3.org/1998/Math/MathML\&quot;&gt;&lt;mstyle mathsize=\&quot;16px\&quot;&gt;&lt;msub&gt;&lt;mi&gt;U&lt;/mi&gt;&lt;mi&gt;A&lt;/mi&gt;&lt;/msub&gt;&lt;mo&gt;=&lt;/mo&gt;&lt;mfrac&gt;&lt;mrow&gt;&lt;mn&gt;1&lt;/mn&gt;&lt;mi&gt;V&lt;/mi&gt;&lt;/mrow&gt;&lt;mrow&gt;&lt;mi&gt;R&lt;/mi&gt;&lt;mi&gt;C&lt;/mi&gt;&lt;/mrow&gt;&lt;/mfrac&gt;&lt;mo&gt;&amp;#xB7;&lt;/mo&gt;&lt;mfenced open=\&quot;|\&quot; close=\&quot;|\&quot;&gt;&lt;mi&gt;t&lt;/mi&gt;&lt;/mfenced&gt;&lt;/mstyle&gt;&lt;/math&gt;&quot;,&quot;truncated&quot;:false}" id="161" name="Google Shape;161;g23a1bda1b17_0_43" title="U unterer Index A gleich Zähler 1 V geteilt durch Nenner R C Bruchergebnis mal öffnen senkrechter Strich t schließen senkrechter Strich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19971" y="2642222"/>
            <a:ext cx="1186688" cy="436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mathml&quot;:&quot;&lt;math style=\&quot;font-family:stix;font-size:16px;\&quot; xmlns=\&quot;http://www.w3.org/1998/Math/MathML\&quot;&gt;&lt;mstyle mathsize=\&quot;16px\&quot;&gt;&lt;msub&gt;&lt;mi&gt;U&lt;/mi&gt;&lt;mi&gt;A&lt;/mi&gt;&lt;/msub&gt;&lt;mo&gt;=&lt;/mo&gt;&lt;mfrac&gt;&lt;mrow&gt;&lt;mn&gt;1&lt;/mn&gt;&lt;mi&gt;V&lt;/mi&gt;&lt;/mrow&gt;&lt;mrow&gt;&lt;mi&gt;R&lt;/mi&gt;&lt;mi&gt;C&lt;/mi&gt;&lt;mo&gt;&amp;#xB7;&lt;/mo&gt;&lt;mn&gt;2&lt;/mn&gt;&lt;mi&gt;&amp;#x3C0;&lt;/mi&gt;&lt;mi&gt;f&lt;/mi&gt;&lt;/mrow&gt;&lt;/mfrac&gt;&lt;mo&gt;&amp;#xB7;&lt;/mo&gt;&lt;mi&gt;cos&lt;/mi&gt;&lt;mfenced&gt;&lt;mrow&gt;&lt;mn&gt;2&lt;/mn&gt;&lt;mi&gt;&amp;#x3C0;&lt;/mi&gt;&lt;mi&gt;f&lt;/mi&gt;&lt;mo&gt;&amp;#xB7;&lt;/mo&gt;&lt;mi&gt;t&lt;/mi&gt;&lt;/mrow&gt;&lt;/mfenced&gt;&lt;/mstyle&gt;&lt;/math&gt;&quot;,&quot;truncated&quot;:false}" id="162" name="Google Shape;162;g23a1bda1b17_0_43" title="U unterer Index A gleich Zähler 1 V geteilt durch Nenner R C mal 2 pi f Bruchergebnis mal cos Klammer öffnen 2 pi f mal t Klammer schließen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19971" y="3335922"/>
            <a:ext cx="2477008" cy="5059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mathml&quot;:&quot;&lt;math style=\&quot;font-family:stix;font-size:16px;\&quot; xmlns=\&quot;http://www.w3.org/1998/Math/MathML\&quot;&gt;&lt;mstyle mathsize=\&quot;16px\&quot;&gt;&lt;msub&gt;&lt;mi&gt;U&lt;/mi&gt;&lt;mi&gt;E&lt;/mi&gt;&lt;/msub&gt;&lt;mo&gt;=&lt;/mo&gt;&lt;mn&gt;1&lt;/mn&gt;&lt;mi&gt;V&lt;/mi&gt;&lt;mo&gt;&amp;#xB7;&lt;/mo&gt;&lt;mi&gt;sin&lt;/mi&gt;&lt;mfenced&gt;&lt;mrow&gt;&lt;mn&gt;2&lt;/mn&gt;&lt;mi&gt;&amp;#x3C0;&lt;/mi&gt;&lt;mi&gt;f&lt;/mi&gt;&lt;mo&gt;&amp;#xB7;&lt;/mo&gt;&lt;mi&gt;t&lt;/mi&gt;&lt;/mrow&gt;&lt;/mfenced&gt;&lt;/mstyle&gt;&lt;/math&gt;&quot;,&quot;truncated&quot;:false}" id="163" name="Google Shape;163;g23a1bda1b17_0_43" title="U unterer Index E gleich 1 V mal sin Klammer öffnen 2 pi f mal t Klammer schließen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8421" y="3477147"/>
            <a:ext cx="1840992" cy="223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g23a1bda1b17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626" y="-11"/>
            <a:ext cx="7204727" cy="445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g23a1bda1b17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418" y="3"/>
            <a:ext cx="7195173" cy="444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3a1bda1b17_0_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de" sz="2000"/>
              <a:t> Frequenzverhaltens eines aktiven Tiefpass</a:t>
            </a:r>
            <a:endParaRPr b="1" sz="2000"/>
          </a:p>
        </p:txBody>
      </p:sp>
      <p:pic>
        <p:nvPicPr>
          <p:cNvPr id="179" name="Google Shape;179;g23a1bda1b17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9069" y="1152469"/>
            <a:ext cx="3973225" cy="25338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mathml&quot;:&quot;&lt;math style=\&quot;font-family:stix;font-size:16px;\&quot; xmlns=\&quot;http://www.w3.org/1998/Math/MathML\&quot;&gt;&lt;mstyle mathsize=\&quot;16px\&quot;&gt;&lt;msub&gt;&lt;mi&gt;f&lt;/mi&gt;&lt;mn&gt;0&lt;/mn&gt;&lt;/msub&gt;&lt;mo&gt;=&lt;/mo&gt;&lt;mfrac&gt;&lt;mn&gt;1&lt;/mn&gt;&lt;mrow&gt;&lt;mn&gt;2&lt;/mn&gt;&lt;mi&gt;&amp;#x3C0;&lt;/mi&gt;&lt;mo&gt;&amp;#xB7;&lt;/mo&gt;&lt;msub&gt;&lt;mi&gt;C&lt;/mi&gt;&lt;mn&gt;2&lt;/mn&gt;&lt;/msub&gt;&lt;mo&gt;&amp;#xB7;&lt;/mo&gt;&lt;msub&gt;&lt;mi&gt;R&lt;/mi&gt;&lt;mn&gt;2&lt;/mn&gt;&lt;/msub&gt;&lt;/mrow&gt;&lt;/mfrac&gt;&lt;mo&gt;=&lt;/mo&gt;&lt;mn&gt;4974&lt;/mn&gt;&lt;mi&gt;H&lt;/mi&gt;&lt;mi&gt;z&lt;/mi&gt;&lt;/mstyle&gt;&lt;/math&gt;&quot;,&quot;truncated&quot;:false}" id="180" name="Google Shape;180;g23a1bda1b17_0_61" title="f unterer Index 0 gleich Zähler 1 geteilt durch Nenner 2 pi mal C unterer Index 2 mal R unterer Index 2 Bruchergebnis gleich 4974 H z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9" y="1362617"/>
            <a:ext cx="2310384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mathml&quot;:&quot;&lt;math style=\&quot;font-family:stix;font-size:16px;\&quot; xmlns=\&quot;http://www.w3.org/1998/Math/MathML\&quot;&gt;&lt;mstyle mathsize=\&quot;16px\&quot;&gt;&lt;mi&gt;f&lt;/mi&gt;&lt;mo&gt;&amp;#x2265;&lt;/mo&gt;&lt;msub&gt;&lt;mi&gt;f&lt;/mi&gt;&lt;mn&gt;0&lt;/mn&gt;&lt;/msub&gt;&lt;mo&gt;&amp;#x2192;&lt;/mo&gt;&lt;mi&gt;S&lt;/mi&gt;&lt;mi&gt;i&lt;/mi&gt;&lt;mi&gt;g&lt;/mi&gt;&lt;mi&gt;n&lt;/mi&gt;&lt;mi&gt;a&lt;/mi&gt;&lt;mi&gt;l&lt;/mi&gt;&lt;mo&gt;&amp;#xA0;&lt;/mo&gt;&lt;mi&gt;m&lt;/mi&gt;&lt;mi&gt;i&lt;/mi&gt;&lt;mi&gt;t&lt;/mi&gt;&lt;mo&gt;&amp;#xA0;&lt;/mo&gt;&lt;mfrac&gt;&lt;msub&gt;&lt;mi&gt;R&lt;/mi&gt;&lt;mn&gt;2&lt;/mn&gt;&lt;/msub&gt;&lt;msub&gt;&lt;mi&gt;R&lt;/mi&gt;&lt;mn&gt;1&lt;/mn&gt;&lt;/msub&gt;&lt;/mfrac&gt;&lt;mi&gt;V&lt;/mi&gt;&lt;mi&gt;e&lt;/mi&gt;&lt;mi&gt;r&lt;/mi&gt;&lt;mi&gt;s&lt;/mi&gt;&lt;mi&gt;t&lt;/mi&gt;&lt;mi&gt;&amp;#xE4;&lt;/mi&gt;&lt;mi&gt;r&lt;/mi&gt;&lt;mi&gt;k&lt;/mi&gt;&lt;mi&gt;t&lt;/mi&gt;&lt;/mstyle&gt;&lt;/math&gt;&quot;,&quot;truncated&quot;:false}" id="181" name="Google Shape;181;g23a1bda1b17_0_61" title="f größer oder gleich f unterer Index 0 rechtspfeil S i g n a l Leerzeichen m i t Leerzeichen R unterer Index 2 geteilt durch R unterer Index 1 V e r s t ä r k 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9" y="2256142"/>
            <a:ext cx="2893568" cy="5831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mathml&quot;:&quot;&lt;math style=\&quot;font-family:stix;font-size:16px;\&quot; xmlns=\&quot;http://www.w3.org/1998/Math/MathML\&quot;&gt;&lt;mstyle mathsize=\&quot;16px\&quot;&gt;&lt;mi&gt;f&lt;/mi&gt;&lt;mo&gt;&amp;#x2264;&lt;/mo&gt;&lt;msub&gt;&lt;mi&gt;f&lt;/mi&gt;&lt;mn&gt;0&lt;/mn&gt;&lt;/msub&gt;&lt;mo&gt;&amp;#x2192;&lt;/mo&gt;&lt;mi&gt;S&lt;/mi&gt;&lt;mi&gt;i&lt;/mi&gt;&lt;mi&gt;g&lt;/mi&gt;&lt;mi&gt;n&lt;/mi&gt;&lt;mi&gt;a&lt;/mi&gt;&lt;mi&gt;l&lt;/mi&gt;&lt;mo&gt;&amp;#xA0;&lt;/mo&gt;&lt;mi&gt;w&lt;/mi&gt;&lt;mi&gt;i&lt;/mi&gt;&lt;mi&gt;r&lt;/mi&gt;&lt;mi&gt;d&lt;/mi&gt;&lt;mo&gt;&amp;#xA0;&lt;/mo&gt;&lt;mi&gt;S&lt;/mi&gt;&lt;mi&gt;t&lt;/mi&gt;&lt;mi&gt;a&lt;/mi&gt;&lt;mi&gt;r&lt;/mi&gt;&lt;mi&gt;k&lt;/mi&gt;&lt;mo&gt;&amp;#xA0;&lt;/mo&gt;&lt;mi&gt;G&lt;/mi&gt;&lt;mi&gt;e&lt;/mi&gt;&lt;mi&gt;d&lt;/mi&gt;&lt;mi&gt;&amp;#xE4;&lt;/mi&gt;&lt;mi&gt;m&lt;/mi&gt;&lt;mi&gt;p&lt;/mi&gt;&lt;mi&gt;f&lt;/mi&gt;&lt;mi&gt;t&lt;/mi&gt;&lt;/mstyle&gt;&lt;/math&gt;&quot;,&quot;truncated&quot;:false}" id="182" name="Google Shape;182;g23a1bda1b17_0_61" title="f kleiner oder gleich f unterer Index 0 rechtspfeil S i g n a l Leerzeichen w i r d Leerzeichen S t a r k Leerzeichen G e d ä m p f t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9" y="3040667"/>
            <a:ext cx="3232250" cy="2279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mathml&quot;:&quot;&lt;math style=\&quot;font-family:stix;font-size:16px;\&quot; xmlns=\&quot;http://www.w3.org/1998/Math/MathML\&quot;&gt;&lt;mstyle mathsize=\&quot;16px\&quot;&gt;&lt;msub&gt;&lt;mi&gt;U&lt;/mi&gt;&lt;mi&gt;A&lt;/mi&gt;&lt;/msub&gt;&lt;mo&gt;=&lt;/mo&gt;&lt;mfrac&gt;&lt;mfenced open=\&quot;|\&quot; close=\&quot;|\&quot;&gt;&lt;msub&gt;&lt;mi&gt;X&lt;/mi&gt;&lt;mi&gt;C&lt;/mi&gt;&lt;/msub&gt;&lt;/mfenced&gt;&lt;msqrt&gt;&lt;msup&gt;&lt;mi&gt;R&lt;/mi&gt;&lt;mn&gt;2&lt;/mn&gt;&lt;/msup&gt;&lt;mo&gt;+&lt;/mo&gt;&lt;msubsup&gt;&lt;mi&gt;X&lt;/mi&gt;&lt;mi&gt;C&lt;/mi&gt;&lt;mn&gt;2&lt;/mn&gt;&lt;/msubsup&gt;&lt;/msqrt&gt;&lt;/mfrac&gt;&lt;mo&gt;&amp;#xB7;&lt;/mo&gt;&lt;msub&gt;&lt;mi&gt;U&lt;/mi&gt;&lt;mi&gt;E&lt;/mi&gt;&lt;/msub&gt;&lt;mo&gt;=&lt;/mo&gt;&lt;mfrac&gt;&lt;mn&gt;1&lt;/mn&gt;&lt;msqrt&gt;&lt;mn&gt;1&lt;/mn&gt;&lt;mo&gt;+&lt;/mo&gt;&lt;msup&gt;&lt;mfenced&gt;&lt;mstyle displaystyle=\&quot;true\&quot;&gt;&lt;mfrac&gt;&lt;mi&gt;f&lt;/mi&gt;&lt;msub&gt;&lt;mi&gt;f&lt;/mi&gt;&lt;mn&gt;0&lt;/mn&gt;&lt;/msub&gt;&lt;/mfrac&gt;&lt;/mstyle&gt;&lt;/mfenced&gt;&lt;mn&gt;2&lt;/mn&gt;&lt;/msup&gt;&lt;/msqrt&gt;&lt;/mfrac&gt;&lt;mo&gt;&amp;#xB7;&lt;/mo&gt;&lt;msub&gt;&lt;mi&gt;U&lt;/mi&gt;&lt;mi&gt;E&lt;/mi&gt;&lt;/msub&gt;&lt;/mstyle&gt;&lt;/math&gt;&quot;,&quot;truncated&quot;:false}" id="183" name="Google Shape;183;g23a1bda1b17_0_61" title="U unterer Index A gleich Zähler öffnen senkrechter Strich X unterer Index C schließen senkrechter Strich geteilt durch Nenner Quadratwurzel aus R im Quadrat plus X unterer Index C oberer Index 2 Wurzelende Bruchergebnis mal U unterer Index E gleich Zähler 1 geteilt durch Nenner Quadratwurzel aus 1 plus Klammer öffnen f geteilt durch f unterer Index 0 Klammer schließen im Quadrat Wurzelende Bruchergebnis mal U unterer Index E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696" y="3429622"/>
            <a:ext cx="3708806" cy="1021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g23a1bda1b17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618" y="-10"/>
            <a:ext cx="7328773" cy="445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de" sz="2000"/>
              <a:t>Table of content</a:t>
            </a:r>
            <a:endParaRPr b="1" sz="2000"/>
          </a:p>
        </p:txBody>
      </p:sp>
      <p:sp>
        <p:nvSpPr>
          <p:cNvPr id="61" name="Google Shape;61;p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sz="1800"/>
              <a:t>Fehlerrechnung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sz="1800"/>
              <a:t>JFET-Feldtransistor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sz="1800"/>
              <a:t>Operationsverstärker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" sz="1800"/>
              <a:t>Invertierer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" sz="1800"/>
              <a:t>Nicht-Invertierer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" sz="1800"/>
              <a:t>Integrierer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sz="1800"/>
              <a:t>Tiefpassfilter</a:t>
            </a:r>
            <a:endParaRPr sz="18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g23a1bda1b17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387" y="0"/>
            <a:ext cx="7319223" cy="445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g23a1bda1b17_0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977" y="5"/>
            <a:ext cx="7324024" cy="445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/>
          <p:nvPr>
            <p:ph type="title"/>
          </p:nvPr>
        </p:nvSpPr>
        <p:spPr>
          <a:xfrm>
            <a:off x="311700" y="1437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de" sz="2000"/>
              <a:t>Any Questions?</a:t>
            </a:r>
            <a:endParaRPr b="1" sz="2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de" sz="2000"/>
              <a:t>Sources</a:t>
            </a:r>
            <a:endParaRPr b="1" sz="2000"/>
          </a:p>
        </p:txBody>
      </p:sp>
      <p:sp>
        <p:nvSpPr>
          <p:cNvPr id="209" name="Google Shape;20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sz="1200" u="sng">
                <a:solidFill>
                  <a:schemeClr val="hlink"/>
                </a:solidFill>
                <a:hlinkClick r:id="rId3"/>
              </a:rPr>
              <a:t>https://de.wikipedia.org/wiki/Operationsverst%C3%A4rker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sz="1200" u="sng">
                <a:solidFill>
                  <a:schemeClr val="hlink"/>
                </a:solidFill>
                <a:hlinkClick r:id="rId4"/>
              </a:rPr>
              <a:t>https://de.wikipedia.org/wiki/Tiefpass#/media/Datei:Aktiver_Tiefpass.png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Versuchsskript: Grundpraktikum 2 - Halbleiterbauelemente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sz="1200" u="sng">
                <a:solidFill>
                  <a:schemeClr val="hlink"/>
                </a:solidFill>
                <a:hlinkClick r:id="rId5"/>
              </a:rPr>
              <a:t>https://www.elektronik-kompendium.de/sites/bau/1101211.htm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de" sz="2000"/>
              <a:t>Fehlerrechnung - Theorie der Unsicherheiten</a:t>
            </a:r>
            <a:endParaRPr b="1" sz="2000"/>
          </a:p>
        </p:txBody>
      </p:sp>
      <p:sp>
        <p:nvSpPr>
          <p:cNvPr id="67" name="Google Shape;6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800"/>
              <a:t>Jede Beobachtungsgröße hat einen entsprechenden Fehler. Diese Fehler pflanzen sich durch alle Berechnungen hindurch fort. 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800"/>
              <a:t>Für dieses Experiment werden die Fehler mit der Gauß-Error-Propagation über ein Python-Skript berechnet.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800"/>
              <a:t>Anpassungsfunktionen haben ebenfalls einen entsprechenden Fehler, der damit zusammenhängt, wie gut der Graph die Datenpunkte beschreibt.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de" sz="2000"/>
              <a:t>JFET-Feldtrasistor</a:t>
            </a:r>
            <a:endParaRPr b="1" sz="2000"/>
          </a:p>
        </p:txBody>
      </p:sp>
      <p:sp>
        <p:nvSpPr>
          <p:cNvPr id="73" name="Google Shape;73;p5"/>
          <p:cNvSpPr txBox="1"/>
          <p:nvPr>
            <p:ph idx="1" type="body"/>
          </p:nvPr>
        </p:nvSpPr>
        <p:spPr>
          <a:xfrm>
            <a:off x="311700" y="1152475"/>
            <a:ext cx="8520600" cy="3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sz="1800"/>
              <a:t>konstanter Source-Drain Spannung(4,6,8,10)V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sz="1800"/>
              <a:t>pnp dotierte schicht mit n-Kanal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 sz="1800"/>
              <a:t>angelegte Gatespannung(konstant ansteigend)</a:t>
            </a:r>
            <a:endParaRPr sz="1800"/>
          </a:p>
        </p:txBody>
      </p:sp>
      <p:pic>
        <p:nvPicPr>
          <p:cNvPr id="74" name="Google Shape;7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9100" y="820349"/>
            <a:ext cx="2685027" cy="33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400" y="2161675"/>
            <a:ext cx="4102124" cy="227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g2398d318d51_0_17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387" y="0"/>
            <a:ext cx="7319223" cy="445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"/>
          <p:cNvSpPr txBox="1"/>
          <p:nvPr/>
        </p:nvSpPr>
        <p:spPr>
          <a:xfrm>
            <a:off x="311700" y="1073475"/>
            <a:ext cx="802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6"/>
          <p:cNvSpPr txBox="1"/>
          <p:nvPr/>
        </p:nvSpPr>
        <p:spPr>
          <a:xfrm>
            <a:off x="311700" y="2200900"/>
            <a:ext cx="791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413" y="0"/>
            <a:ext cx="7195174" cy="444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de" sz="2000">
                <a:solidFill>
                  <a:schemeClr val="dk1"/>
                </a:solidFill>
              </a:rPr>
              <a:t> </a:t>
            </a:r>
            <a:r>
              <a:rPr lang="de"/>
              <a:t> </a:t>
            </a:r>
            <a:endParaRPr/>
          </a:p>
        </p:txBody>
      </p:sp>
      <p:pic>
        <p:nvPicPr>
          <p:cNvPr id="93" name="Google Shape;9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500" y="0"/>
            <a:ext cx="3566776" cy="221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175" y="16813"/>
            <a:ext cx="3518925" cy="2177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500" y="2209460"/>
            <a:ext cx="3566776" cy="2194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72175" y="2209450"/>
            <a:ext cx="3518926" cy="219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g23a1bda1b17_0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634" y="-1"/>
            <a:ext cx="7128749" cy="443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398d318d51_0_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de" sz="2000"/>
              <a:t>Invertierender Operationsverstärker</a:t>
            </a:r>
            <a:endParaRPr b="1" sz="2000"/>
          </a:p>
        </p:txBody>
      </p:sp>
      <p:sp>
        <p:nvSpPr>
          <p:cNvPr id="107" name="Google Shape;107;g2398d318d51_0_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de" sz="1800">
                <a:solidFill>
                  <a:schemeClr val="dk1"/>
                </a:solidFill>
              </a:rPr>
              <a:t>										Versorgungsspannung von 15V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08" name="Google Shape;108;g2398d318d51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1988" y="1512700"/>
            <a:ext cx="3781425" cy="1857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mathml&quot;:&quot;&lt;math style=\&quot;font-family:stix;font-size:16px;\&quot; xmlns=\&quot;http://www.w3.org/1998/Math/MathML\&quot;&gt;&lt;mstyle mathsize=\&quot;16px\&quot;&gt;&lt;msub&gt;&lt;mi&gt;R&lt;/mi&gt;&lt;mn&gt;1&lt;/mn&gt;&lt;/msub&gt;&lt;mo&gt;=&lt;/mo&gt;&lt;mn&gt;10&lt;/mn&gt;&lt;mi&gt;k&lt;/mi&gt;&lt;mi&gt;&amp;#x3A9;&lt;/mi&gt;&lt;/mstyle&gt;&lt;/math&gt;&quot;,&quot;truncated&quot;:false}" id="109" name="Google Shape;109;g2398d318d51_0_8" title="R unterer Index 1 gleich 10 k omega groß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7209" y="2328617"/>
            <a:ext cx="875792" cy="2255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mathml&quot;:&quot;&lt;math style=\&quot;font-family:stix;font-size:16px;\&quot; xmlns=\&quot;http://www.w3.org/1998/Math/MathML\&quot;&gt;&lt;mstyle mathsize=\&quot;16px\&quot;&gt;&lt;msub&gt;&lt;mi&gt;U&lt;/mi&gt;&lt;mi&gt;A&lt;/mi&gt;&lt;/msub&gt;&lt;mo&gt;&amp;#x2248;&lt;/mo&gt;&lt;msub&gt;&lt;mi&gt;U&lt;/mi&gt;&lt;mi&gt;E&lt;/mi&gt;&lt;/msub&gt;&lt;mo&gt;&amp;#xB7;&lt;/mo&gt;&lt;mfrac&gt;&lt;mrow&gt;&lt;mo&gt;-&lt;/mo&gt;&lt;msub&gt;&lt;mi&gt;R&lt;/mi&gt;&lt;mn&gt;2&lt;/mn&gt;&lt;/msub&gt;&lt;/mrow&gt;&lt;msub&gt;&lt;mi&gt;R&lt;/mi&gt;&lt;mn&gt;1&lt;/mn&gt;&lt;/msub&gt;&lt;/mfrac&gt;&lt;/mstyle&gt;&lt;/math&gt;&quot;,&quot;truncated&quot;:false}" id="110" name="Google Shape;110;g2398d318d51_0_8" title="U unterer Index A fast gleich U unterer Index E mal Zähler minus R unterer Index 2 geteilt durch Nenner R unterer Index 1 Bruchergebni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5934" y="1512704"/>
            <a:ext cx="1418336" cy="5831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mathml&quot;:&quot;&lt;math style=\&quot;font-family:stix;font-size:16px;\&quot; xmlns=\&quot;http://www.w3.org/1998/Math/MathML\&quot;&gt;&lt;mstyle mathsize=\&quot;16px\&quot;&gt;&lt;msub&gt;&lt;mi&gt;U&lt;/mi&gt;&lt;mi&gt;A&lt;/mi&gt;&lt;/msub&gt;&lt;mo&gt;&amp;#x2248;&lt;/mo&gt;&lt;mo&gt;-&lt;/mo&gt;&lt;msub&gt;&lt;mi&gt;U&lt;/mi&gt;&lt;mi&gt;E&lt;/mi&gt;&lt;/msub&gt;&lt;/mstyle&gt;&lt;/math&gt;&quot;,&quot;truncated&quot;:false}" id="111" name="Google Shape;111;g2398d318d51_0_8" title="U unterer Index A fast gleich minus U unterer Index 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509" y="3662567"/>
            <a:ext cx="987552" cy="2174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mathml&quot;:&quot;&lt;math style=\&quot;font-family:stix;font-size:16px;\&quot; xmlns=\&quot;http://www.w3.org/1998/Math/MathML\&quot;&gt;&lt;mstyle mathsize=\&quot;16px\&quot;&gt;&lt;msub&gt;&lt;mi&gt;U&lt;/mi&gt;&lt;mi&gt;A&lt;/mi&gt;&lt;/msub&gt;&lt;mo&gt;&amp;#x2248;&lt;/mo&gt;&lt;mo&gt;-&lt;/mo&gt;&lt;mn&gt;10&lt;/mn&gt;&lt;msub&gt;&lt;mi&gt;U&lt;/mi&gt;&lt;mi&gt;E&lt;/mi&gt;&lt;/msub&gt;&lt;/mstyle&gt;&lt;/math&gt;&quot;,&quot;truncated&quot;:false}" id="112" name="Google Shape;112;g2398d318d51_0_8" title="U unterer Index A fast gleich minus 10 U unterer Index E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82334" y="3659529"/>
            <a:ext cx="1190752" cy="223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mathml&quot;:&quot;&lt;math style=\&quot;font-family:stix;font-size:16px;\&quot; xmlns=\&quot;http://www.w3.org/1998/Math/MathML\&quot;&gt;&lt;mstyle mathsize=\&quot;16px\&quot;&gt;&lt;msub&gt;&lt;mi&gt;R&lt;/mi&gt;&lt;mn&gt;2&lt;/mn&gt;&lt;/msub&gt;&lt;mo&gt;&amp;#x2248;&lt;/mo&gt;&lt;mn&gt;10&lt;/mn&gt;&lt;mi&gt;k&lt;/mi&gt;&lt;mi&gt;&amp;#x3A9;&lt;/mi&gt;&lt;/mstyle&gt;&lt;/math&gt;&quot;,&quot;truncated&quot;:false}" id="113" name="Google Shape;113;g2398d318d51_0_8" title="R unterer Index 2 fast gleich 10 k omega groß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4084" y="2766454"/>
            <a:ext cx="914400" cy="2255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mathml&quot;:&quot;&lt;math style=\&quot;font-family:stix;font-size:16px;\&quot; xmlns=\&quot;http://www.w3.org/1998/Math/MathML\&quot;&gt;&lt;mstyle mathsize=\&quot;16px\&quot;&gt;&lt;msub&gt;&lt;mi&gt;R&lt;/mi&gt;&lt;mn&gt;2&lt;/mn&gt;&lt;/msub&gt;&lt;mo&gt;&amp;#x2248;&lt;/mo&gt;&lt;mn&gt;100&lt;/mn&gt;&lt;mi&gt;k&lt;/mi&gt;&lt;mi&gt;&amp;#x3A9;&lt;/mi&gt;&lt;/mstyle&gt;&lt;/math&gt;&quot;,&quot;truncated&quot;:false}" id="114" name="Google Shape;114;g2398d318d51_0_8" title="R unterer Index 2 fast gleich 100 k omega groß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93009" y="2747892"/>
            <a:ext cx="1016000" cy="22555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398d318d51_0_8"/>
          <p:cNvSpPr/>
          <p:nvPr/>
        </p:nvSpPr>
        <p:spPr>
          <a:xfrm>
            <a:off x="1048175" y="3083450"/>
            <a:ext cx="286200" cy="420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2398d318d51_0_8"/>
          <p:cNvSpPr/>
          <p:nvPr/>
        </p:nvSpPr>
        <p:spPr>
          <a:xfrm>
            <a:off x="2934600" y="3083450"/>
            <a:ext cx="286200" cy="420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-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